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0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6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9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25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19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89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94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0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7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3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6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4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6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7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B53B6F-E267-4A75-884D-1926B2206BC3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31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http://www.travel.state.gov/" TargetMode="External"/><Relationship Id="rId4" Type="http://schemas.openxmlformats.org/officeDocument/2006/relationships/hyperlink" Target="http://transgriot.blogspot.com/2010/07/us-passport-fees-increasing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griot.blogspot.com/2010/07/us-passport-fees-increasing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ravel.state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FD312E-147C-4BC7-AB6A-2D5C87B72B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90784" y="358846"/>
            <a:ext cx="4631306" cy="581335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8A727-D5C5-4292-B11A-D06DB3806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U.S. PASSPORT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30F3-AC3B-437C-AE9F-6E5439DB5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APPLICATION INSTRUCTIONS</a:t>
            </a:r>
          </a:p>
          <a:p>
            <a:r>
              <a:rPr lang="en-US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www.travel.state.gov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0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6"/>
    </mc:Choice>
    <mc:Fallback xmlns="">
      <p:transition spd="slow" advTm="5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01EE81-F7E1-4AF1-820D-5EAA65043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2" y="435341"/>
            <a:ext cx="9245900" cy="5819366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2328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1"/>
    </mc:Choice>
    <mc:Fallback xmlns="">
      <p:transition spd="slow" advTm="56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3BA6D5-90CF-4568-9CF3-7169C967E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3" y="433825"/>
            <a:ext cx="9128259" cy="5822400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3767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4"/>
    </mc:Choice>
    <mc:Fallback xmlns="">
      <p:transition spd="slow" advTm="617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8EC5CD-22A6-41FD-93AC-C86451A56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" y="942022"/>
            <a:ext cx="11018892" cy="4022234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4911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3"/>
    </mc:Choice>
    <mc:Fallback xmlns="">
      <p:transition spd="slow" advTm="569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B53B-F856-49B2-878B-D1DE3DCE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864" y="683729"/>
            <a:ext cx="5088836" cy="378280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When entering the parent’s information, make sure the mother’s last name is her maiden name (</a:t>
            </a:r>
            <a:r>
              <a:rPr lang="en-US" sz="2800" b="1" u="sng" dirty="0"/>
              <a:t>her last name at her birth</a:t>
            </a:r>
            <a:r>
              <a:rPr lang="en-US" sz="2800" b="1" dirty="0"/>
              <a:t>).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EFA247-1C9B-4E6A-A3DB-3DED6497F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7119847" cy="5856771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0421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8"/>
    </mc:Choice>
    <mc:Fallback xmlns="">
      <p:transition spd="slow" advTm="631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2D70B-A07A-4F2C-8E66-43A1CE527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8" y="116118"/>
            <a:ext cx="8667307" cy="6321728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7662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3"/>
    </mc:Choice>
    <mc:Fallback xmlns="">
      <p:transition spd="slow" advTm="619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7EEB-6589-4D38-989C-73CBEC5C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579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Enter any other names the applicant may have used.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15C6B6-8786-4506-930A-7929A9360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" y="1331560"/>
            <a:ext cx="10950685" cy="4605428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9283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8"/>
    </mc:Choice>
    <mc:Fallback xmlns="">
      <p:transition spd="slow" advTm="606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AC00-A491-43F7-89A0-2DBDE771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183" y="590828"/>
            <a:ext cx="3763618" cy="366201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Review the information you have entered.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D53683-960A-4829-9AB8-0C5F2EFC7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62723"/>
            <a:ext cx="6506818" cy="6651416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7812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7"/>
    </mc:Choice>
    <mc:Fallback xmlns="">
      <p:transition spd="slow" advTm="562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130EF1-10F0-4C57-B8F3-B4626FAE9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91051"/>
            <a:ext cx="4773157" cy="5419232"/>
          </a:xfrm>
          <a:effectLst>
            <a:softEdge rad="381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77713B-7354-486B-9351-D649FD764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73" y="491051"/>
            <a:ext cx="6894288" cy="540832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8193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3"/>
    </mc:Choice>
    <mc:Fallback xmlns="">
      <p:transition spd="slow" advTm="642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229F-B95D-497D-87B7-B2A84026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69" y="4731027"/>
            <a:ext cx="8534400" cy="192598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Please note: Passport Card is only good for land travel into Mexico and Canada.  You cannot fly internationally with the card.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AAA996-6724-4A61-8C7A-6A5552C9E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8" y="50801"/>
            <a:ext cx="5069367" cy="4680226"/>
          </a:xfrm>
          <a:effectLst>
            <a:softEdge rad="381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3DD7F3-05F5-4D0B-8529-A0D10F0B7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32" y="50801"/>
            <a:ext cx="6082346" cy="468022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8442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4"/>
    </mc:Choice>
    <mc:Fallback xmlns="">
      <p:transition spd="slow" advTm="536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6695-3BEF-4915-912A-ABC2E956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103" y="357810"/>
            <a:ext cx="4902521" cy="56365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Austin County District Clerk’s office is located</a:t>
            </a:r>
            <a:br>
              <a:rPr lang="en-US" sz="2800" b="1" dirty="0"/>
            </a:br>
            <a:r>
              <a:rPr lang="en-US" sz="2800" b="1" dirty="0"/>
              <a:t>265 N. CHESLEY ST, Suite 1 Bellville, Tx 77418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979-270-6830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18CAD3-016B-43ED-A896-9D75203B6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4" y="357810"/>
            <a:ext cx="6540319" cy="5636590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6198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5"/>
    </mc:Choice>
    <mc:Fallback xmlns="">
      <p:transition spd="slow" advTm="61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FD312E-147C-4BC7-AB6A-2D5C87B72B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0784" y="358846"/>
            <a:ext cx="4631306" cy="581335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8A727-D5C5-4292-B11A-D06DB3806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7795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U.S. PASSPORT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30F3-AC3B-437C-AE9F-6E5439DB5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84" y="2164856"/>
            <a:ext cx="6400800" cy="21912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Processing times are as follows:</a:t>
            </a:r>
          </a:p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Routine Service – 4-6 Weeks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Expedited – 2-3 Weeks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9"/>
    </mc:Choice>
    <mc:Fallback xmlns="">
      <p:transition spd="slow" advTm="574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56D9D2-689F-4037-9467-2D494CCE2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6" y="280896"/>
            <a:ext cx="7546882" cy="6016290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8064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7"/>
    </mc:Choice>
    <mc:Fallback xmlns="">
      <p:transition spd="slow" advTm="627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1C9F-9BA0-4A8D-B1B6-B34A4A8B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439" y="495300"/>
            <a:ext cx="3127513" cy="35929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Print the application on separate sheets (do not print front and back).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77EA6-9AB5-403E-A202-F5AB3E3A5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117076"/>
            <a:ext cx="8005461" cy="6623848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8803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6"/>
    </mc:Choice>
    <mc:Fallback xmlns="">
      <p:transition spd="slow" advTm="580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ACF8-7490-4C0E-9812-09117201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7072"/>
            <a:ext cx="8534400" cy="734024"/>
          </a:xfrm>
        </p:spPr>
        <p:txBody>
          <a:bodyPr/>
          <a:lstStyle/>
          <a:p>
            <a:r>
              <a:rPr lang="en-US" b="1" dirty="0"/>
              <a:t>PASSPORT APPLICATION CHECKLIST: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3F04C-8A53-4533-AEC0-92DF0273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091096"/>
            <a:ext cx="10606640" cy="54098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COMPLETED DS-11 APPLICATION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DO NOT SIGN APPLICATION UNTIL REQUESTED TO DO SO BY A PASSPORT ACCEPTANCE AGENT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PROOF OF CITIZENSHIP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PREVIOUSLY ISSUED U.S. PASSPORT UNDAMAGED (MAY BE EXPIRED) OR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U.S. BIRTH CERTIFICATE OR CERTIFIED COPY ISSUED BY THE CITY, COUNTY OR STATE, OR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CERTIFICATION OF NATURALIZATION OR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CONSULAR REPORT OF BIRTH ABROAD OR CERTIFICATION OF BIRTH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FOR MINORS: UNDER 18, THE ORIGINAL BIRTH CERTIFICATE MUST BE PRESENT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NOTE: ORIGINAL PROOF OF CITIZENSHIP MUST BE SUBMITTED WITH YOUR APPLICATION.  HOWEVER, YOUR ORIGINAL DOCUMENT WILL BE MAILED BACK TO YOU IN A SEPARATE ENVELOPE.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PASSPORT PHOTO: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(1) 2X2 COLOR PHOTO CAN BE PURCHASED AT CVS OR WALGREENS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PROOF OF IDENTITY: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VALID STATE DRIVER’S LICENSE OR GOVERNMENT ISSUED PHOTO IDENTIFICATION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MINORS UNDER THE AGE OF 16 YEARS OF AGE, BOTH PARENTS MUST APPEAR AND HAVE VALLID ID.</a:t>
            </a:r>
          </a:p>
        </p:txBody>
      </p:sp>
    </p:spTree>
    <p:extLst>
      <p:ext uri="{BB962C8B-B14F-4D97-AF65-F5344CB8AC3E}">
        <p14:creationId xmlns:p14="http://schemas.microsoft.com/office/powerpoint/2010/main" val="7161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7"/>
    </mc:Choice>
    <mc:Fallback xmlns="">
      <p:transition spd="slow" advTm="64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14B2-4D23-4250-90D3-77FEFEA8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19" y="178902"/>
            <a:ext cx="11043962" cy="1507067"/>
          </a:xfrm>
        </p:spPr>
        <p:txBody>
          <a:bodyPr/>
          <a:lstStyle/>
          <a:p>
            <a:r>
              <a:rPr lang="en-US" b="1" dirty="0"/>
              <a:t>Austin county district clerk’s office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A40D-DE3F-40EA-9AE7-7FC68AC6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932436"/>
            <a:ext cx="9665736" cy="1507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265 N. CHESLEY STREET, SUITE 1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BELLVILLE, TX 77418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448E49-CB8D-441F-9711-6629E08FCB23}"/>
              </a:ext>
            </a:extLst>
          </p:cNvPr>
          <p:cNvSpPr/>
          <p:nvPr/>
        </p:nvSpPr>
        <p:spPr>
          <a:xfrm>
            <a:off x="766486" y="2439503"/>
            <a:ext cx="95478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CALL TO SCHEDULE</a:t>
            </a:r>
          </a:p>
          <a:p>
            <a:pPr algn="ctr"/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 APPOINTME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NT</a:t>
            </a:r>
          </a:p>
          <a:p>
            <a:pPr algn="ctr"/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979-270-6830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2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8"/>
    </mc:Choice>
    <mc:Fallback xmlns="">
      <p:transition spd="slow" advTm="5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FE03-FA79-44B8-96D0-66E4FEA5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6742"/>
            <a:ext cx="5245099" cy="457715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Go to </a:t>
            </a:r>
            <a:br>
              <a:rPr lang="en-US" sz="2800" b="1" dirty="0"/>
            </a:br>
            <a:r>
              <a:rPr lang="en-US" sz="2800" b="1" dirty="0">
                <a:hlinkClick r:id="rId2"/>
              </a:rPr>
              <a:t>www.travel.state.gov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and </a:t>
            </a:r>
            <a:br>
              <a:rPr lang="en-US" sz="2800" b="1" dirty="0"/>
            </a:br>
            <a:r>
              <a:rPr lang="en-US" sz="2800" b="1" dirty="0"/>
              <a:t>click on </a:t>
            </a:r>
            <a:br>
              <a:rPr lang="en-US" sz="2800" b="1" dirty="0"/>
            </a:br>
            <a:r>
              <a:rPr lang="en-US" sz="2800" b="1" dirty="0"/>
              <a:t>U.S. Passports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9BF1DB-8B6B-4876-9A2C-EC58C2C89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9390" y="486742"/>
            <a:ext cx="6966175" cy="5546584"/>
          </a:xfrm>
          <a:effectLst>
            <a:softEdge rad="5080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A8FEE5-4FBF-4D14-A41B-B043B96A6B2C}"/>
              </a:ext>
            </a:extLst>
          </p:cNvPr>
          <p:cNvCxnSpPr>
            <a:cxnSpLocks/>
          </p:cNvCxnSpPr>
          <p:nvPr/>
        </p:nvCxnSpPr>
        <p:spPr>
          <a:xfrm>
            <a:off x="3538330" y="2912626"/>
            <a:ext cx="1587499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8"/>
    </mc:Choice>
    <mc:Fallback xmlns="">
      <p:transition spd="slow" advTm="59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B166-4904-411D-A845-DA485C3C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60" y="5136689"/>
            <a:ext cx="8534400" cy="1507067"/>
          </a:xfrm>
        </p:spPr>
        <p:txBody>
          <a:bodyPr>
            <a:normAutofit/>
          </a:bodyPr>
          <a:lstStyle/>
          <a:p>
            <a:r>
              <a:rPr lang="en-US" sz="2800" b="1" dirty="0"/>
              <a:t>Scroll down to “I want a form” and click on Download or fill out my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1EDE90-1F80-42B8-BB0E-1F1FC9F92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204" y="105867"/>
            <a:ext cx="8133378" cy="5195003"/>
          </a:xfrm>
          <a:effectLst>
            <a:softEdge rad="6350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93E2E8-5C0D-4CB1-9FD8-3662ADF4B02F}"/>
              </a:ext>
            </a:extLst>
          </p:cNvPr>
          <p:cNvCxnSpPr/>
          <p:nvPr/>
        </p:nvCxnSpPr>
        <p:spPr>
          <a:xfrm>
            <a:off x="5738191" y="4359965"/>
            <a:ext cx="543339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D7E966-13B0-4C8D-9641-D3893F862DB2}"/>
              </a:ext>
            </a:extLst>
          </p:cNvPr>
          <p:cNvCxnSpPr>
            <a:cxnSpLocks/>
          </p:cNvCxnSpPr>
          <p:nvPr/>
        </p:nvCxnSpPr>
        <p:spPr>
          <a:xfrm flipH="1" flipV="1">
            <a:off x="2279374" y="3678277"/>
            <a:ext cx="543339" cy="125153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7"/>
    </mc:Choice>
    <mc:Fallback xmlns="">
      <p:transition spd="slow" advTm="59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A3DD-847B-46D0-9497-26E678E5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85" y="954156"/>
            <a:ext cx="3158445" cy="29368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Scroll down to 1. Application for a U.S. Passport (DS-11) and click on FORM FILler.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03DA7-4B4D-4B7F-9642-592E0E5D8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5258" y="318394"/>
            <a:ext cx="8377757" cy="6069154"/>
          </a:xfrm>
          <a:effectLst>
            <a:softEdge rad="3810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B882DE-A09B-434E-BEF5-BA1B454DCFC9}"/>
              </a:ext>
            </a:extLst>
          </p:cNvPr>
          <p:cNvCxnSpPr>
            <a:cxnSpLocks/>
          </p:cNvCxnSpPr>
          <p:nvPr/>
        </p:nvCxnSpPr>
        <p:spPr>
          <a:xfrm flipV="1">
            <a:off x="3710608" y="4757531"/>
            <a:ext cx="1364975" cy="715617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4"/>
    </mc:Choice>
    <mc:Fallback xmlns="">
      <p:transition spd="slow" advTm="61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5E24-2BA7-4092-BB09-87CB0A66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071" y="127144"/>
            <a:ext cx="1959260" cy="3596717"/>
          </a:xfrm>
        </p:spPr>
        <p:txBody>
          <a:bodyPr>
            <a:normAutofit/>
          </a:bodyPr>
          <a:lstStyle/>
          <a:p>
            <a:r>
              <a:rPr lang="en-US" sz="2800" b="1" dirty="0"/>
              <a:t>Click on SUBMIT under Fill out Online and Print.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D95288-E537-4E23-B48F-970F0FC9B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668" y="142688"/>
            <a:ext cx="9152981" cy="6390634"/>
          </a:xfrm>
          <a:effectLst>
            <a:softEdge rad="3810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C35E10-09DA-4BA0-AAF4-D4CDE20B9F97}"/>
              </a:ext>
            </a:extLst>
          </p:cNvPr>
          <p:cNvCxnSpPr>
            <a:cxnSpLocks/>
          </p:cNvCxnSpPr>
          <p:nvPr/>
        </p:nvCxnSpPr>
        <p:spPr>
          <a:xfrm flipH="1">
            <a:off x="1775791" y="6109252"/>
            <a:ext cx="887896" cy="0"/>
          </a:xfrm>
          <a:prstGeom prst="straightConnector1">
            <a:avLst/>
          </a:prstGeom>
          <a:ln w="889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1"/>
    </mc:Choice>
    <mc:Fallback xmlns="">
      <p:transition spd="slow" advTm="59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7372-4A6A-4F27-8465-CFBA22E6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449" y="756997"/>
            <a:ext cx="2676939" cy="359133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Complete the information about the applicant.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02BC76-421B-4316-9AEB-7B1FCEC1D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1" y="756997"/>
            <a:ext cx="8804048" cy="5344006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5790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"/>
    </mc:Choice>
    <mc:Fallback xmlns="">
      <p:transition spd="slow" advTm="60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A2DF-60B2-4A10-84A4-155897CC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322" y="336827"/>
            <a:ext cx="2721773" cy="327328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Continue filling out the application.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E115CC-6D5A-4B4B-8561-6D0DD17B9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139340"/>
            <a:ext cx="6904383" cy="6579320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9041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"/>
    </mc:Choice>
    <mc:Fallback xmlns="">
      <p:transition spd="slow" advTm="60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C8CED6-10FC-49E9-BB0D-98BB1A8A0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7" y="130596"/>
            <a:ext cx="8429056" cy="6561751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7394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"/>
    </mc:Choice>
    <mc:Fallback xmlns="">
      <p:transition spd="slow" advTm="605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499</TotalTime>
  <Words>404</Words>
  <Application>Microsoft Office PowerPoint</Application>
  <PresentationFormat>Widescreen</PresentationFormat>
  <Paragraphs>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 Black</vt:lpstr>
      <vt:lpstr>Century Gothic</vt:lpstr>
      <vt:lpstr>Wingdings 3</vt:lpstr>
      <vt:lpstr>Slice</vt:lpstr>
      <vt:lpstr>U.S. PASSPORT</vt:lpstr>
      <vt:lpstr>U.S. PASSPORT</vt:lpstr>
      <vt:lpstr>Go to  www.travel.state.gov  and  click on  U.S. Passports</vt:lpstr>
      <vt:lpstr>Scroll down to “I want a form” and click on Download or fill out my form</vt:lpstr>
      <vt:lpstr>Scroll down to 1. Application for a U.S. Passport (DS-11) and click on FORM FILler.</vt:lpstr>
      <vt:lpstr>Click on SUBMIT under Fill out Online and Print.</vt:lpstr>
      <vt:lpstr>Complete the information about the applicant. </vt:lpstr>
      <vt:lpstr>Continue filling out the application.</vt:lpstr>
      <vt:lpstr>PowerPoint Presentation</vt:lpstr>
      <vt:lpstr>PowerPoint Presentation</vt:lpstr>
      <vt:lpstr>PowerPoint Presentation</vt:lpstr>
      <vt:lpstr>PowerPoint Presentation</vt:lpstr>
      <vt:lpstr>When entering the parent’s information, make sure the mother’s last name is her maiden name (her last name at her birth).</vt:lpstr>
      <vt:lpstr>PowerPoint Presentation</vt:lpstr>
      <vt:lpstr>Enter any other names the applicant may have used.</vt:lpstr>
      <vt:lpstr>Review the information you have entered.</vt:lpstr>
      <vt:lpstr>PowerPoint Presentation</vt:lpstr>
      <vt:lpstr>Please note: Passport Card is only good for land travel into Mexico and Canada.  You cannot fly internationally with the card.</vt:lpstr>
      <vt:lpstr>Austin County District Clerk’s office is located 265 N. CHESLEY ST, Suite 1 Bellville, Tx 77418  979-270-6830</vt:lpstr>
      <vt:lpstr>PowerPoint Presentation</vt:lpstr>
      <vt:lpstr>Print the application on separate sheets (do not print front and back).</vt:lpstr>
      <vt:lpstr>PASSPORT APPLICATION CHECKLIST: </vt:lpstr>
      <vt:lpstr>Austin county district clerk’s office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PASSPORT</dc:title>
  <dc:creator>Marcy Grimes</dc:creator>
  <cp:lastModifiedBy>Marcy Grimes</cp:lastModifiedBy>
  <cp:revision>14</cp:revision>
  <dcterms:created xsi:type="dcterms:W3CDTF">2022-03-18T14:26:52Z</dcterms:created>
  <dcterms:modified xsi:type="dcterms:W3CDTF">2024-10-03T14:44:18Z</dcterms:modified>
</cp:coreProperties>
</file>